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D4"/>
    <a:srgbClr val="87F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299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A7F4B6-DCAE-48DC-842E-25A0C7CE1D94}"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230161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7F4B6-DCAE-48DC-842E-25A0C7CE1D94}"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394686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7F4B6-DCAE-48DC-842E-25A0C7CE1D94}"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379576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7F4B6-DCAE-48DC-842E-25A0C7CE1D94}"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331435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A7F4B6-DCAE-48DC-842E-25A0C7CE1D94}"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416416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A7F4B6-DCAE-48DC-842E-25A0C7CE1D94}"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181465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A7F4B6-DCAE-48DC-842E-25A0C7CE1D94}" type="datetimeFigureOut">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63945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A7F4B6-DCAE-48DC-842E-25A0C7CE1D94}" type="datetimeFigureOut">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4076173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7F4B6-DCAE-48DC-842E-25A0C7CE1D94}" type="datetimeFigureOut">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114872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FA7F4B6-DCAE-48DC-842E-25A0C7CE1D94}"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51803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FA7F4B6-DCAE-48DC-842E-25A0C7CE1D94}"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FF0BD-C147-4413-BEF1-50C09E791786}" type="slidenum">
              <a:rPr lang="en-US" smtClean="0"/>
              <a:t>‹#›</a:t>
            </a:fld>
            <a:endParaRPr lang="en-US"/>
          </a:p>
        </p:txBody>
      </p:sp>
    </p:spTree>
    <p:extLst>
      <p:ext uri="{BB962C8B-B14F-4D97-AF65-F5344CB8AC3E}">
        <p14:creationId xmlns:p14="http://schemas.microsoft.com/office/powerpoint/2010/main" val="417320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8FA7F4B6-DCAE-48DC-842E-25A0C7CE1D94}" type="datetimeFigureOut">
              <a:rPr lang="en-US" smtClean="0"/>
              <a:t>2/4/2020</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9C8FF0BD-C147-4413-BEF1-50C09E791786}" type="slidenum">
              <a:rPr lang="en-US" smtClean="0"/>
              <a:t>‹#›</a:t>
            </a:fld>
            <a:endParaRPr lang="en-US"/>
          </a:p>
        </p:txBody>
      </p:sp>
    </p:spTree>
    <p:extLst>
      <p:ext uri="{BB962C8B-B14F-4D97-AF65-F5344CB8AC3E}">
        <p14:creationId xmlns:p14="http://schemas.microsoft.com/office/powerpoint/2010/main" val="20161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2.wdp"/><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9AFD69-CC69-4DB0-B822-531D6CA8B48B}"/>
              </a:ext>
            </a:extLst>
          </p:cNvPr>
          <p:cNvSpPr/>
          <p:nvPr/>
        </p:nvSpPr>
        <p:spPr>
          <a:xfrm>
            <a:off x="0" y="8720254"/>
            <a:ext cx="6858000" cy="4237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People around each other&#10;&#10;Description automatically generated">
            <a:extLst>
              <a:ext uri="{FF2B5EF4-FFF2-40B4-BE49-F238E27FC236}">
                <a16:creationId xmlns:a16="http://schemas.microsoft.com/office/drawing/2014/main" id="{9F71B2DA-57BF-4075-B8E5-B747674904D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573" b="86921" l="22235" r="36680">
                        <a14:foregroundMark x1="29139" y1="25585" x2="29139" y2="22482"/>
                        <a14:foregroundMark x1="28231" y1="21241" x2="29253" y2="21909"/>
                        <a14:foregroundMark x1="33977" y1="24487" x2="33000" y2="20573"/>
                        <a14:foregroundMark x1="23461" y1="44535" x2="22303" y2="50597"/>
                        <a14:foregroundMark x1="22303" y1="50597" x2="22235" y2="52936"/>
                        <a14:foregroundMark x1="25982" y1="86921" x2="26300" y2="83007"/>
                        <a14:foregroundMark x1="29707" y1="86683" x2="28753" y2="82196"/>
                      </a14:backgroundRemoval>
                    </a14:imgEffect>
                  </a14:imgLayer>
                </a14:imgProps>
              </a:ext>
              <a:ext uri="{28A0092B-C50C-407E-A947-70E740481C1C}">
                <a14:useLocalDpi xmlns:a14="http://schemas.microsoft.com/office/drawing/2010/main" val="0"/>
              </a:ext>
            </a:extLst>
          </a:blip>
          <a:srcRect l="21651" t="15241" r="61627" b="7861"/>
          <a:stretch/>
        </p:blipFill>
        <p:spPr>
          <a:xfrm>
            <a:off x="1370763" y="5553774"/>
            <a:ext cx="1183841" cy="2590028"/>
          </a:xfrm>
          <a:prstGeom prst="rect">
            <a:avLst/>
          </a:prstGeom>
        </p:spPr>
      </p:pic>
      <p:pic>
        <p:nvPicPr>
          <p:cNvPr id="9" name="Picture 8" descr="People around each other&#10;&#10;Description automatically generated">
            <a:extLst>
              <a:ext uri="{FF2B5EF4-FFF2-40B4-BE49-F238E27FC236}">
                <a16:creationId xmlns:a16="http://schemas.microsoft.com/office/drawing/2014/main" id="{EB48E2AA-6D40-4513-AADC-3235AB197C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14" b="88305" l="2226" r="21281">
                        <a14:foregroundMark x1="13559" y1="22243" x2="13718" y2="19809"/>
                        <a14:foregroundMark x1="20077" y1="35704" x2="21190" y2="32411"/>
                        <a14:foregroundMark x1="21190" y1="32411" x2="20304" y2="22673"/>
                        <a14:foregroundMark x1="20645" y1="20955" x2="20645" y2="20955"/>
                        <a14:foregroundMark x1="21281" y1="23580" x2="21281" y2="22959"/>
                        <a14:foregroundMark x1="10902" y1="85012" x2="10902" y2="86348"/>
                        <a14:foregroundMark x1="14967" y1="87446" x2="14922" y2="85012"/>
                        <a14:foregroundMark x1="11129" y1="87780" x2="11083" y2="87780"/>
                        <a14:foregroundMark x1="14717" y1="88305" x2="14717" y2="88305"/>
                        <a14:foregroundMark x1="10856" y1="82291" x2="10856" y2="82291"/>
                      </a14:backgroundRemoval>
                    </a14:imgEffect>
                  </a14:imgLayer>
                </a14:imgProps>
              </a:ext>
              <a:ext uri="{28A0092B-C50C-407E-A947-70E740481C1C}">
                <a14:useLocalDpi xmlns:a14="http://schemas.microsoft.com/office/drawing/2010/main" val="0"/>
              </a:ext>
            </a:extLst>
          </a:blip>
          <a:srcRect t="15241" r="77415" b="7861"/>
          <a:stretch/>
        </p:blipFill>
        <p:spPr>
          <a:xfrm>
            <a:off x="-48967" y="5626400"/>
            <a:ext cx="1551968" cy="251403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0AD3BCC-68F5-427B-8F71-6EE9F78CC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1939" y="8575288"/>
            <a:ext cx="2401276" cy="596446"/>
          </a:xfrm>
          <a:prstGeom prst="rect">
            <a:avLst/>
          </a:prstGeom>
        </p:spPr>
      </p:pic>
      <p:pic>
        <p:nvPicPr>
          <p:cNvPr id="14" name="Picture 13" descr="People around each other&#10;&#10;Description automatically generated">
            <a:extLst>
              <a:ext uri="{FF2B5EF4-FFF2-40B4-BE49-F238E27FC236}">
                <a16:creationId xmlns:a16="http://schemas.microsoft.com/office/drawing/2014/main" id="{F1D6FEF2-B7F4-4E7C-A7DB-CE26B6DE37D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905" b="88544" l="36657" r="50148">
                        <a14:foregroundMark x1="45651" y1="25394" x2="45810" y2="22148"/>
                        <a14:foregroundMark x1="46287" y1="20668" x2="45991" y2="20095"/>
                        <a14:foregroundMark x1="45696" y1="19952" x2="45991" y2="19952"/>
                        <a14:foregroundMark x1="49103" y1="36754" x2="48512" y2="32172"/>
                        <a14:foregroundMark x1="48989" y1="32076" x2="48581" y2="31551"/>
                        <a14:foregroundMark x1="37247" y1="48019" x2="36657" y2="54177"/>
                        <a14:foregroundMark x1="40745" y1="82148" x2="39768" y2="86158"/>
                        <a14:foregroundMark x1="44265" y1="82625" x2="43856" y2="87351"/>
                        <a14:foregroundMark x1="39314" y1="87733" x2="39882" y2="87589"/>
                        <a14:foregroundMark x1="44084" y1="87589" x2="43925" y2="88544"/>
                      </a14:backgroundRemoval>
                    </a14:imgEffect>
                  </a14:imgLayer>
                </a14:imgProps>
              </a:ext>
              <a:ext uri="{28A0092B-C50C-407E-A947-70E740481C1C}">
                <a14:useLocalDpi xmlns:a14="http://schemas.microsoft.com/office/drawing/2010/main" val="0"/>
              </a:ext>
            </a:extLst>
          </a:blip>
          <a:srcRect l="35657" t="15241" r="48215" b="7861"/>
          <a:stretch/>
        </p:blipFill>
        <p:spPr>
          <a:xfrm>
            <a:off x="2287224" y="5553774"/>
            <a:ext cx="1141776" cy="2590028"/>
          </a:xfrm>
          <a:prstGeom prst="rect">
            <a:avLst/>
          </a:prstGeom>
        </p:spPr>
      </p:pic>
      <p:pic>
        <p:nvPicPr>
          <p:cNvPr id="20" name="Picture 19" descr="People around each other&#10;&#10;Description automatically generated">
            <a:extLst>
              <a:ext uri="{FF2B5EF4-FFF2-40B4-BE49-F238E27FC236}">
                <a16:creationId xmlns:a16="http://schemas.microsoft.com/office/drawing/2014/main" id="{04835E1F-21AB-4204-A461-5EE73D071E7D}"/>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13270" b="90358" l="52033" r="69294">
                        <a14:foregroundMark x1="53282" y1="36086" x2="52055" y2="28974"/>
                        <a14:foregroundMark x1="67954" y1="48926" x2="69294" y2="54511"/>
                      </a14:backgroundRemoval>
                    </a14:imgEffect>
                  </a14:imgLayer>
                </a14:imgProps>
              </a:ext>
              <a:ext uri="{28A0092B-C50C-407E-A947-70E740481C1C}">
                <a14:useLocalDpi xmlns:a14="http://schemas.microsoft.com/office/drawing/2010/main" val="0"/>
              </a:ext>
            </a:extLst>
          </a:blip>
          <a:srcRect l="50107" t="3704" r="29310"/>
          <a:stretch/>
        </p:blipFill>
        <p:spPr>
          <a:xfrm>
            <a:off x="3286822" y="5287674"/>
            <a:ext cx="1402727" cy="3122227"/>
          </a:xfrm>
          <a:prstGeom prst="rect">
            <a:avLst/>
          </a:prstGeom>
        </p:spPr>
      </p:pic>
      <p:pic>
        <p:nvPicPr>
          <p:cNvPr id="21" name="Picture 20" descr="People around each other&#10;&#10;Description automatically generated">
            <a:extLst>
              <a:ext uri="{FF2B5EF4-FFF2-40B4-BE49-F238E27FC236}">
                <a16:creationId xmlns:a16="http://schemas.microsoft.com/office/drawing/2014/main" id="{E9BAB8E0-23A4-4C72-A4C5-FA7C1F7B54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1918" b="90213" l="69232" r="79445">
                        <a14:foregroundMark x1="75971" y1="27637" x2="75335" y2="25060"/>
                      </a14:backgroundRemoval>
                    </a14:imgEffect>
                  </a14:imgLayer>
                </a14:imgProps>
              </a:ext>
              <a:ext uri="{28A0092B-C50C-407E-A947-70E740481C1C}">
                <a14:useLocalDpi xmlns:a14="http://schemas.microsoft.com/office/drawing/2010/main" val="0"/>
              </a:ext>
            </a:extLst>
          </a:blip>
          <a:srcRect l="67955" t="2132" r="19278" b="5174"/>
          <a:stretch/>
        </p:blipFill>
        <p:spPr>
          <a:xfrm>
            <a:off x="4490562" y="5282877"/>
            <a:ext cx="878985" cy="3036259"/>
          </a:xfrm>
          <a:prstGeom prst="rect">
            <a:avLst/>
          </a:prstGeom>
        </p:spPr>
      </p:pic>
      <p:pic>
        <p:nvPicPr>
          <p:cNvPr id="22" name="Picture 21" descr="People around each other&#10;&#10;Description automatically generated">
            <a:extLst>
              <a:ext uri="{FF2B5EF4-FFF2-40B4-BE49-F238E27FC236}">
                <a16:creationId xmlns:a16="http://schemas.microsoft.com/office/drawing/2014/main" id="{524B59E6-D287-47FD-8567-645ACDC0515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76" b="89976" l="81785" r="97979">
                        <a14:foregroundMark x1="81785" y1="39093" x2="82421" y2="26778"/>
                      </a14:backgroundRemoval>
                    </a14:imgEffect>
                  </a14:imgLayer>
                </a14:imgProps>
              </a:ext>
              <a:ext uri="{28A0092B-C50C-407E-A947-70E740481C1C}">
                <a14:useLocalDpi xmlns:a14="http://schemas.microsoft.com/office/drawing/2010/main" val="0"/>
              </a:ext>
            </a:extLst>
          </a:blip>
          <a:srcRect l="79801" b="6630"/>
          <a:stretch/>
        </p:blipFill>
        <p:spPr>
          <a:xfrm>
            <a:off x="5421767" y="5148164"/>
            <a:ext cx="1432391" cy="3150056"/>
          </a:xfrm>
          <a:prstGeom prst="rect">
            <a:avLst/>
          </a:prstGeom>
        </p:spPr>
      </p:pic>
      <p:pic>
        <p:nvPicPr>
          <p:cNvPr id="28" name="Picture 27" descr="A close up of a sign&#10;&#10;Description automatically generated">
            <a:extLst>
              <a:ext uri="{FF2B5EF4-FFF2-40B4-BE49-F238E27FC236}">
                <a16:creationId xmlns:a16="http://schemas.microsoft.com/office/drawing/2014/main" id="{C5251FD5-B533-487C-A8D2-00D81D9B0F9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7778" b="90741" l="14583" r="90521">
                        <a14:foregroundMark x1="14792" y1="29815" x2="14583" y2="29815"/>
                        <a14:foregroundMark x1="75313" y1="41111" x2="79896" y2="40000"/>
                        <a14:foregroundMark x1="81042" y1="40556" x2="81042" y2="43333"/>
                        <a14:foregroundMark x1="81042" y1="43333" x2="81250" y2="52222"/>
                        <a14:foregroundMark x1="81354" y1="54074" x2="81354" y2="43519"/>
                        <a14:foregroundMark x1="81667" y1="41852" x2="82396" y2="54259"/>
                        <a14:foregroundMark x1="81771" y1="42778" x2="81771" y2="39259"/>
                        <a14:foregroundMark x1="46667" y1="36111" x2="46667" y2="36111"/>
                        <a14:foregroundMark x1="48021" y1="32037" x2="48021" y2="32037"/>
                        <a14:foregroundMark x1="49583" y1="28889" x2="49583" y2="28889"/>
                        <a14:foregroundMark x1="53438" y1="27037" x2="53438" y2="27037"/>
                        <a14:foregroundMark x1="56250" y1="30000" x2="56250" y2="30000"/>
                        <a14:foregroundMark x1="58125" y1="33148" x2="58125" y2="33148"/>
                        <a14:backgroundMark x1="50729" y1="35000" x2="57188" y2="37407"/>
                        <a14:backgroundMark x1="54688" y1="36111" x2="53438" y2="32963"/>
                        <a14:backgroundMark x1="52396" y1="32407" x2="49271" y2="35185"/>
                        <a14:backgroundMark x1="55937" y1="37037" x2="59583" y2="37593"/>
                      </a14:backgroundRemoval>
                    </a14:imgEffect>
                  </a14:imgLayer>
                </a14:imgProps>
              </a:ext>
              <a:ext uri="{28A0092B-C50C-407E-A947-70E740481C1C}">
                <a14:useLocalDpi xmlns:a14="http://schemas.microsoft.com/office/drawing/2010/main" val="0"/>
              </a:ext>
            </a:extLst>
          </a:blip>
          <a:srcRect l="5733" t="8759"/>
          <a:stretch/>
        </p:blipFill>
        <p:spPr>
          <a:xfrm>
            <a:off x="-312211" y="-334880"/>
            <a:ext cx="4296280" cy="2339088"/>
          </a:xfrm>
          <a:prstGeom prst="rect">
            <a:avLst/>
          </a:prstGeom>
        </p:spPr>
      </p:pic>
      <p:sp>
        <p:nvSpPr>
          <p:cNvPr id="2" name="Rectangle 1">
            <a:extLst>
              <a:ext uri="{FF2B5EF4-FFF2-40B4-BE49-F238E27FC236}">
                <a16:creationId xmlns:a16="http://schemas.microsoft.com/office/drawing/2014/main" id="{ABE61971-5D6A-4A43-8804-766522286759}"/>
              </a:ext>
            </a:extLst>
          </p:cNvPr>
          <p:cNvSpPr/>
          <p:nvPr/>
        </p:nvSpPr>
        <p:spPr>
          <a:xfrm>
            <a:off x="3694874" y="125523"/>
            <a:ext cx="4564994" cy="861774"/>
          </a:xfrm>
          <a:prstGeom prst="rect">
            <a:avLst/>
          </a:prstGeom>
        </p:spPr>
        <p:txBody>
          <a:bodyPr wrap="square">
            <a:spAutoFit/>
          </a:bodyPr>
          <a:lstStyle/>
          <a:p>
            <a:pPr lvl="0"/>
            <a:r>
              <a:rPr lang="en-US" sz="1600" b="1" dirty="0">
                <a:solidFill>
                  <a:prstClr val="white"/>
                </a:solidFill>
              </a:rPr>
              <a:t>Prime Time Studio Entertainment</a:t>
            </a:r>
          </a:p>
          <a:p>
            <a:pPr lvl="0"/>
            <a:r>
              <a:rPr lang="en-US" sz="1600" b="1" dirty="0">
                <a:solidFill>
                  <a:prstClr val="white"/>
                </a:solidFill>
              </a:rPr>
              <a:t>60 - 90 mins</a:t>
            </a:r>
          </a:p>
          <a:p>
            <a:pPr lvl="0"/>
            <a:r>
              <a:rPr lang="en-US" sz="1600" b="1" dirty="0">
                <a:solidFill>
                  <a:prstClr val="white"/>
                </a:solidFill>
              </a:rPr>
              <a:t>Producer: Armoza Formats</a:t>
            </a:r>
          </a:p>
        </p:txBody>
      </p:sp>
      <p:sp>
        <p:nvSpPr>
          <p:cNvPr id="3" name="Rectangle 2">
            <a:extLst>
              <a:ext uri="{FF2B5EF4-FFF2-40B4-BE49-F238E27FC236}">
                <a16:creationId xmlns:a16="http://schemas.microsoft.com/office/drawing/2014/main" id="{F265052B-E620-4F27-8A88-059C00527D8B}"/>
              </a:ext>
            </a:extLst>
          </p:cNvPr>
          <p:cNvSpPr/>
          <p:nvPr/>
        </p:nvSpPr>
        <p:spPr>
          <a:xfrm>
            <a:off x="0" y="3160855"/>
            <a:ext cx="6888071" cy="2292935"/>
          </a:xfrm>
          <a:prstGeom prst="rect">
            <a:avLst/>
          </a:prstGeom>
        </p:spPr>
        <p:txBody>
          <a:bodyPr wrap="square">
            <a:spAutoFit/>
          </a:bodyPr>
          <a:lstStyle/>
          <a:p>
            <a:pPr algn="just"/>
            <a:r>
              <a:rPr lang="en-US" sz="1300" dirty="0">
                <a:solidFill>
                  <a:schemeClr val="bg1"/>
                </a:solidFill>
                <a:latin typeface="Calibri" panose="020F0502020204030204" pitchFamily="34" charset="0"/>
                <a:ea typeface="Calibri" panose="020F0502020204030204" pitchFamily="34" charset="0"/>
              </a:rPr>
              <a:t>This fun and emotional studio entertainment format will inspire anyone and everyone to bust a move! Breaking the mold of traditional dance formats, </a:t>
            </a:r>
            <a:r>
              <a:rPr lang="en-US" sz="1300" i="1" dirty="0">
                <a:solidFill>
                  <a:schemeClr val="bg1"/>
                </a:solidFill>
                <a:latin typeface="Calibri" panose="020F0502020204030204" pitchFamily="34" charset="0"/>
                <a:ea typeface="Calibri" panose="020F0502020204030204" pitchFamily="34" charset="0"/>
              </a:rPr>
              <a:t>The Moves </a:t>
            </a:r>
            <a:r>
              <a:rPr lang="en-US" sz="1300" dirty="0">
                <a:solidFill>
                  <a:schemeClr val="bg1"/>
                </a:solidFill>
                <a:latin typeface="Calibri" panose="020F0502020204030204" pitchFamily="34" charset="0"/>
                <a:ea typeface="Calibri" panose="020F0502020204030204" pitchFamily="34" charset="0"/>
              </a:rPr>
              <a:t>highlights that while everyone loves to dance, not everyone has the moves. In each episode 4 all-star dance coaches go head-to-head to prove who can give the most amazing dance makeover of the night. Potential participants, who want and need a dance makeover, showcase their moves for our dance coaches. From a 60-year-old grandpa who wants to bust a move with his grandkids to a shy overweight teen who would like to break out of her shell, each episode brings a variety of fun and relatable characters and stories. After showcasing their talents, the coaches will pick the contestant who had the moves they can work with. In the second half of the episode, we will meet each team in the studio as they reveal their makeovers in front of a live audience, family and friends. The episode ends as the audience decides which coach brought the winning moves. </a:t>
            </a:r>
          </a:p>
        </p:txBody>
      </p:sp>
      <p:sp>
        <p:nvSpPr>
          <p:cNvPr id="11" name="TextBox 10">
            <a:extLst>
              <a:ext uri="{FF2B5EF4-FFF2-40B4-BE49-F238E27FC236}">
                <a16:creationId xmlns:a16="http://schemas.microsoft.com/office/drawing/2014/main" id="{B6911A15-998A-447E-9C27-BB0D4883539F}"/>
              </a:ext>
            </a:extLst>
          </p:cNvPr>
          <p:cNvSpPr txBox="1"/>
          <p:nvPr/>
        </p:nvSpPr>
        <p:spPr>
          <a:xfrm>
            <a:off x="0" y="1440329"/>
            <a:ext cx="6835483" cy="369332"/>
          </a:xfrm>
          <a:prstGeom prst="rect">
            <a:avLst/>
          </a:prstGeom>
          <a:noFill/>
        </p:spPr>
        <p:txBody>
          <a:bodyPr wrap="square" rtlCol="0">
            <a:spAutoFit/>
          </a:bodyPr>
          <a:lstStyle/>
          <a:p>
            <a:pPr algn="ctr"/>
            <a:r>
              <a:rPr lang="en-US" b="1" dirty="0">
                <a:solidFill>
                  <a:srgbClr val="87FAFD"/>
                </a:solidFill>
              </a:rPr>
              <a:t>Real people, inspirational stories</a:t>
            </a:r>
          </a:p>
        </p:txBody>
      </p:sp>
      <p:pic>
        <p:nvPicPr>
          <p:cNvPr id="10" name="Picture 9" descr="A picture containing clock, object, light, sitting&#10;&#10;Description automatically generated">
            <a:extLst>
              <a:ext uri="{FF2B5EF4-FFF2-40B4-BE49-F238E27FC236}">
                <a16:creationId xmlns:a16="http://schemas.microsoft.com/office/drawing/2014/main" id="{682AC506-EA14-413F-AC17-AE4EF8B158DE}"/>
              </a:ext>
            </a:extLst>
          </p:cNvPr>
          <p:cNvPicPr>
            <a:picLocks noChangeAspect="1"/>
          </p:cNvPicPr>
          <p:nvPr/>
        </p:nvPicPr>
        <p:blipFill rotWithShape="1">
          <a:blip r:embed="rId16">
            <a:extLst>
              <a:ext uri="{28A0092B-C50C-407E-A947-70E740481C1C}">
                <a14:useLocalDpi xmlns:a14="http://schemas.microsoft.com/office/drawing/2010/main" val="0"/>
              </a:ext>
            </a:extLst>
          </a:blip>
          <a:srcRect l="47926" t="37535" r="34571" b="28979"/>
          <a:stretch/>
        </p:blipFill>
        <p:spPr>
          <a:xfrm>
            <a:off x="1414704" y="1392884"/>
            <a:ext cx="421225" cy="453310"/>
          </a:xfrm>
          <a:prstGeom prst="rect">
            <a:avLst/>
          </a:prstGeom>
        </p:spPr>
      </p:pic>
      <p:sp>
        <p:nvSpPr>
          <p:cNvPr id="19" name="TextBox 18">
            <a:extLst>
              <a:ext uri="{FF2B5EF4-FFF2-40B4-BE49-F238E27FC236}">
                <a16:creationId xmlns:a16="http://schemas.microsoft.com/office/drawing/2014/main" id="{A22DC6E5-93CE-4D3E-B5F1-DE13E94983E7}"/>
              </a:ext>
            </a:extLst>
          </p:cNvPr>
          <p:cNvSpPr txBox="1"/>
          <p:nvPr/>
        </p:nvSpPr>
        <p:spPr>
          <a:xfrm>
            <a:off x="0" y="1829121"/>
            <a:ext cx="6835482" cy="369332"/>
          </a:xfrm>
          <a:prstGeom prst="rect">
            <a:avLst/>
          </a:prstGeom>
          <a:noFill/>
        </p:spPr>
        <p:txBody>
          <a:bodyPr wrap="square" rtlCol="0">
            <a:spAutoFit/>
          </a:bodyPr>
          <a:lstStyle/>
          <a:p>
            <a:pPr algn="ctr"/>
            <a:r>
              <a:rPr lang="en-US" b="1" dirty="0">
                <a:solidFill>
                  <a:srgbClr val="87FAFD"/>
                </a:solidFill>
              </a:rPr>
              <a:t>Close-ended episodes</a:t>
            </a:r>
          </a:p>
        </p:txBody>
      </p:sp>
      <p:pic>
        <p:nvPicPr>
          <p:cNvPr id="23" name="Picture 22" descr="A picture containing clock, object, light, sitting&#10;&#10;Description automatically generated">
            <a:extLst>
              <a:ext uri="{FF2B5EF4-FFF2-40B4-BE49-F238E27FC236}">
                <a16:creationId xmlns:a16="http://schemas.microsoft.com/office/drawing/2014/main" id="{1FADFD7B-91C6-4162-9630-FB09F6E0AB6E}"/>
              </a:ext>
            </a:extLst>
          </p:cNvPr>
          <p:cNvPicPr>
            <a:picLocks noChangeAspect="1"/>
          </p:cNvPicPr>
          <p:nvPr/>
        </p:nvPicPr>
        <p:blipFill rotWithShape="1">
          <a:blip r:embed="rId16">
            <a:extLst>
              <a:ext uri="{28A0092B-C50C-407E-A947-70E740481C1C}">
                <a14:useLocalDpi xmlns:a14="http://schemas.microsoft.com/office/drawing/2010/main" val="0"/>
              </a:ext>
            </a:extLst>
          </a:blip>
          <a:srcRect l="47926" t="37535" r="34571" b="28979"/>
          <a:stretch/>
        </p:blipFill>
        <p:spPr>
          <a:xfrm flipH="1">
            <a:off x="4469274" y="1864303"/>
            <a:ext cx="349306" cy="375913"/>
          </a:xfrm>
          <a:prstGeom prst="rect">
            <a:avLst/>
          </a:prstGeom>
        </p:spPr>
      </p:pic>
      <p:sp>
        <p:nvSpPr>
          <p:cNvPr id="24" name="TextBox 23">
            <a:extLst>
              <a:ext uri="{FF2B5EF4-FFF2-40B4-BE49-F238E27FC236}">
                <a16:creationId xmlns:a16="http://schemas.microsoft.com/office/drawing/2014/main" id="{5DBD6D7E-E10E-4CB3-AFEC-0F0A70B7A3E0}"/>
              </a:ext>
            </a:extLst>
          </p:cNvPr>
          <p:cNvSpPr txBox="1"/>
          <p:nvPr/>
        </p:nvSpPr>
        <p:spPr>
          <a:xfrm>
            <a:off x="0" y="2199362"/>
            <a:ext cx="6835482" cy="369332"/>
          </a:xfrm>
          <a:prstGeom prst="rect">
            <a:avLst/>
          </a:prstGeom>
          <a:noFill/>
        </p:spPr>
        <p:txBody>
          <a:bodyPr wrap="square" rtlCol="0">
            <a:spAutoFit/>
          </a:bodyPr>
          <a:lstStyle/>
          <a:p>
            <a:pPr algn="ctr"/>
            <a:r>
              <a:rPr lang="en-US" b="1" dirty="0">
                <a:solidFill>
                  <a:srgbClr val="87FAFD"/>
                </a:solidFill>
              </a:rPr>
              <a:t>Cost-effective production</a:t>
            </a:r>
          </a:p>
        </p:txBody>
      </p:sp>
      <p:pic>
        <p:nvPicPr>
          <p:cNvPr id="25" name="Picture 24" descr="A picture containing clock, object, light, sitting&#10;&#10;Description automatically generated">
            <a:extLst>
              <a:ext uri="{FF2B5EF4-FFF2-40B4-BE49-F238E27FC236}">
                <a16:creationId xmlns:a16="http://schemas.microsoft.com/office/drawing/2014/main" id="{C2636304-0FCE-4A1E-BED8-8158A41E5DA5}"/>
              </a:ext>
            </a:extLst>
          </p:cNvPr>
          <p:cNvPicPr>
            <a:picLocks noChangeAspect="1"/>
          </p:cNvPicPr>
          <p:nvPr/>
        </p:nvPicPr>
        <p:blipFill rotWithShape="1">
          <a:blip r:embed="rId16">
            <a:extLst>
              <a:ext uri="{28A0092B-C50C-407E-A947-70E740481C1C}">
                <a14:useLocalDpi xmlns:a14="http://schemas.microsoft.com/office/drawing/2010/main" val="0"/>
              </a:ext>
            </a:extLst>
          </a:blip>
          <a:srcRect l="47649" t="37535" r="36444" b="29210"/>
          <a:stretch/>
        </p:blipFill>
        <p:spPr>
          <a:xfrm>
            <a:off x="1777492" y="2149015"/>
            <a:ext cx="421225" cy="419679"/>
          </a:xfrm>
          <a:prstGeom prst="rect">
            <a:avLst/>
          </a:prstGeom>
        </p:spPr>
      </p:pic>
      <p:sp>
        <p:nvSpPr>
          <p:cNvPr id="26" name="TextBox 25">
            <a:extLst>
              <a:ext uri="{FF2B5EF4-FFF2-40B4-BE49-F238E27FC236}">
                <a16:creationId xmlns:a16="http://schemas.microsoft.com/office/drawing/2014/main" id="{FEC7BCDD-07A7-481E-A5CC-BD84063AD318}"/>
              </a:ext>
            </a:extLst>
          </p:cNvPr>
          <p:cNvSpPr txBox="1"/>
          <p:nvPr/>
        </p:nvSpPr>
        <p:spPr>
          <a:xfrm>
            <a:off x="-82658" y="2573378"/>
            <a:ext cx="6940658" cy="369332"/>
          </a:xfrm>
          <a:prstGeom prst="rect">
            <a:avLst/>
          </a:prstGeom>
          <a:noFill/>
        </p:spPr>
        <p:txBody>
          <a:bodyPr wrap="square" rtlCol="0">
            <a:spAutoFit/>
          </a:bodyPr>
          <a:lstStyle/>
          <a:p>
            <a:pPr algn="ctr"/>
            <a:r>
              <a:rPr lang="en-US" b="1" dirty="0">
                <a:solidFill>
                  <a:srgbClr val="87FAFD"/>
                </a:solidFill>
              </a:rPr>
              <a:t>Viral potential</a:t>
            </a:r>
          </a:p>
        </p:txBody>
      </p:sp>
      <p:pic>
        <p:nvPicPr>
          <p:cNvPr id="27" name="Picture 26" descr="A picture containing clock, object, light, sitting&#10;&#10;Description automatically generated">
            <a:extLst>
              <a:ext uri="{FF2B5EF4-FFF2-40B4-BE49-F238E27FC236}">
                <a16:creationId xmlns:a16="http://schemas.microsoft.com/office/drawing/2014/main" id="{80643621-D643-4207-BBCD-DF8543800C36}"/>
              </a:ext>
            </a:extLst>
          </p:cNvPr>
          <p:cNvPicPr>
            <a:picLocks noChangeAspect="1"/>
          </p:cNvPicPr>
          <p:nvPr/>
        </p:nvPicPr>
        <p:blipFill rotWithShape="1">
          <a:blip r:embed="rId16">
            <a:extLst>
              <a:ext uri="{28A0092B-C50C-407E-A947-70E740481C1C}">
                <a14:useLocalDpi xmlns:a14="http://schemas.microsoft.com/office/drawing/2010/main" val="0"/>
              </a:ext>
            </a:extLst>
          </a:blip>
          <a:srcRect l="47926" t="37535" r="34571" b="28979"/>
          <a:stretch/>
        </p:blipFill>
        <p:spPr>
          <a:xfrm flipH="1">
            <a:off x="4114813" y="2554774"/>
            <a:ext cx="349306" cy="375913"/>
          </a:xfrm>
          <a:prstGeom prst="rect">
            <a:avLst/>
          </a:prstGeom>
        </p:spPr>
      </p:pic>
      <p:sp>
        <p:nvSpPr>
          <p:cNvPr id="16" name="TextBox 15">
            <a:extLst>
              <a:ext uri="{FF2B5EF4-FFF2-40B4-BE49-F238E27FC236}">
                <a16:creationId xmlns:a16="http://schemas.microsoft.com/office/drawing/2014/main" id="{03458BAF-4A8F-4759-872F-9602F3C66F5E}"/>
              </a:ext>
            </a:extLst>
          </p:cNvPr>
          <p:cNvSpPr txBox="1"/>
          <p:nvPr/>
        </p:nvSpPr>
        <p:spPr>
          <a:xfrm>
            <a:off x="-1" y="8119304"/>
            <a:ext cx="6858001" cy="523220"/>
          </a:xfrm>
          <a:prstGeom prst="rect">
            <a:avLst/>
          </a:prstGeom>
          <a:noFill/>
        </p:spPr>
        <p:txBody>
          <a:bodyPr wrap="square" rtlCol="0">
            <a:spAutoFit/>
          </a:bodyPr>
          <a:lstStyle/>
          <a:p>
            <a:pPr algn="ctr"/>
            <a:r>
              <a:rPr lang="en-US" sz="2400" dirty="0">
                <a:solidFill>
                  <a:srgbClr val="87FAFD"/>
                </a:solidFill>
                <a:effectLst>
                  <a:outerShdw blurRad="38100" dist="38100" dir="2700000" algn="tl">
                    <a:srgbClr val="000000">
                      <a:alpha val="43137"/>
                    </a:srgbClr>
                  </a:outerShdw>
                </a:effectLst>
              </a:rPr>
              <a:t>DANCE LIKE </a:t>
            </a:r>
            <a:r>
              <a:rPr lang="en-US" sz="2800" b="1" dirty="0">
                <a:solidFill>
                  <a:srgbClr val="F2EED4"/>
                </a:solidFill>
                <a:effectLst>
                  <a:outerShdw blurRad="38100" dist="38100" dir="2700000" algn="tl">
                    <a:srgbClr val="000000">
                      <a:alpha val="43137"/>
                    </a:srgbClr>
                  </a:outerShdw>
                </a:effectLst>
              </a:rPr>
              <a:t>EVERYONE’S</a:t>
            </a:r>
            <a:r>
              <a:rPr lang="en-US" sz="2400" dirty="0">
                <a:solidFill>
                  <a:srgbClr val="87FAFD"/>
                </a:solidFill>
                <a:effectLst>
                  <a:outerShdw blurRad="38100" dist="38100" dir="2700000" algn="tl">
                    <a:srgbClr val="000000">
                      <a:alpha val="43137"/>
                    </a:srgbClr>
                  </a:outerShdw>
                </a:effectLst>
              </a:rPr>
              <a:t> WATCHING! </a:t>
            </a:r>
          </a:p>
        </p:txBody>
      </p:sp>
    </p:spTree>
    <p:extLst>
      <p:ext uri="{BB962C8B-B14F-4D97-AF65-F5344CB8AC3E}">
        <p14:creationId xmlns:p14="http://schemas.microsoft.com/office/powerpoint/2010/main" val="1837176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1170</TotalTime>
  <Words>218</Words>
  <Application>Microsoft Office PowerPoint</Application>
  <PresentationFormat>Letter Paper (8.5x11 in)</PresentationFormat>
  <Paragraphs>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Liat Kessler</dc:creator>
  <cp:lastModifiedBy>Liat Kessler</cp:lastModifiedBy>
  <cp:revision>16</cp:revision>
  <dcterms:created xsi:type="dcterms:W3CDTF">2020-01-29T16:23:34Z</dcterms:created>
  <dcterms:modified xsi:type="dcterms:W3CDTF">2020-02-04T14:15:55Z</dcterms:modified>
</cp:coreProperties>
</file>